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Stock Price Change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4.4062004366407365E-2"/>
          <c:y val="9.2419633160904374E-2"/>
          <c:w val="0.94289460708635997"/>
          <c:h val="0.69704117399497922"/>
        </c:manualLayout>
      </c:layout>
      <c:lineChart>
        <c:grouping val="standard"/>
        <c:varyColors val="0"/>
        <c:ser>
          <c:idx val="0"/>
          <c:order val="0"/>
          <c:tx>
            <c:v>Alaska Airlines</c:v>
          </c:tx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numRef>
              <c:f>PIVOT!$C$5:$H$5</c:f>
              <c:numCache>
                <c:formatCode>General</c:formatCod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</c:numCache>
            </c:numRef>
          </c:cat>
          <c:val>
            <c:numRef>
              <c:f>PIVOT!$C$6:$H$6</c:f>
              <c:numCache>
                <c:formatCode>_("$"* #,##0.00_);_("$"* \(#,##0.00\);_("$"* "-"??_);_(@_)</c:formatCode>
                <c:ptCount val="6"/>
                <c:pt idx="0">
                  <c:v>62.016460100809688</c:v>
                </c:pt>
                <c:pt idx="1">
                  <c:v>62.261243820190373</c:v>
                </c:pt>
                <c:pt idx="2">
                  <c:v>41.393435001373241</c:v>
                </c:pt>
                <c:pt idx="3">
                  <c:v>59.095832506815547</c:v>
                </c:pt>
                <c:pt idx="4">
                  <c:v>47.789166450500453</c:v>
                </c:pt>
                <c:pt idx="5">
                  <c:v>45.54999999999994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1C1-4FC9-8397-14693B4BB6FC}"/>
            </c:ext>
          </c:extLst>
        </c:ser>
        <c:ser>
          <c:idx val="1"/>
          <c:order val="1"/>
          <c:tx>
            <c:v>American Airlines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PIVOT!$C$7:$H$7</c:f>
              <c:numCache>
                <c:formatCode>_("$"* #,##0.00_);_("$"* \(#,##0.00\);_("$"* "-"??_);_(@_)</c:formatCode>
                <c:ptCount val="6"/>
                <c:pt idx="0">
                  <c:v>41.873502890268924</c:v>
                </c:pt>
                <c:pt idx="1">
                  <c:v>30.371273517608586</c:v>
                </c:pt>
                <c:pt idx="2">
                  <c:v>14.260919729868533</c:v>
                </c:pt>
                <c:pt idx="3">
                  <c:v>20.405833244323681</c:v>
                </c:pt>
                <c:pt idx="4">
                  <c:v>15.113333463668775</c:v>
                </c:pt>
                <c:pt idx="5">
                  <c:v>14.87599983215328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1C1-4FC9-8397-14693B4BB6FC}"/>
            </c:ext>
          </c:extLst>
        </c:ser>
        <c:ser>
          <c:idx val="2"/>
          <c:order val="2"/>
          <c:tx>
            <c:v>Delta Airlines</c:v>
          </c:tx>
          <c:spPr>
            <a:ln w="28575" cap="rnd">
              <a:solidFill>
                <a:srgbClr val="FF0000"/>
              </a:solidFill>
              <a:round/>
            </a:ln>
            <a:effectLst/>
          </c:spPr>
          <c:marker>
            <c:symbol val="none"/>
          </c:marker>
          <c:val>
            <c:numRef>
              <c:f>PIVOT!$C$8:$H$8</c:f>
              <c:numCache>
                <c:formatCode>_("$"* #,##0.00_);_("$"* \(#,##0.00\);_("$"* "-"??_);_(@_)</c:formatCode>
                <c:ptCount val="6"/>
                <c:pt idx="0">
                  <c:v>52.278285344441692</c:v>
                </c:pt>
                <c:pt idx="1">
                  <c:v>54.283941268920863</c:v>
                </c:pt>
                <c:pt idx="2">
                  <c:v>33.864238421122188</c:v>
                </c:pt>
                <c:pt idx="3">
                  <c:v>42.449999809265087</c:v>
                </c:pt>
                <c:pt idx="4">
                  <c:v>35.496665954589787</c:v>
                </c:pt>
                <c:pt idx="5">
                  <c:v>36.121999359130804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E1C1-4FC9-8397-14693B4BB6FC}"/>
            </c:ext>
          </c:extLst>
        </c:ser>
        <c:ser>
          <c:idx val="3"/>
          <c:order val="3"/>
          <c:tx>
            <c:v>Southwest Airlines</c:v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val>
            <c:numRef>
              <c:f>PIVOT!$C$9:$H$9</c:f>
              <c:numCache>
                <c:formatCode>_("$"* #,##0.00_);_("$"* \(#,##0.00\);_("$"* "-"??_);_(@_)</c:formatCode>
                <c:ptCount val="6"/>
                <c:pt idx="0">
                  <c:v>53.349470456441196</c:v>
                </c:pt>
                <c:pt idx="1">
                  <c:v>52.383850733439061</c:v>
                </c:pt>
                <c:pt idx="2">
                  <c:v>38.942297617594349</c:v>
                </c:pt>
                <c:pt idx="3">
                  <c:v>51.680829048156703</c:v>
                </c:pt>
                <c:pt idx="4">
                  <c:v>39.471252759297649</c:v>
                </c:pt>
                <c:pt idx="5">
                  <c:v>32.222838592529257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E1C1-4FC9-8397-14693B4BB6FC}"/>
            </c:ext>
          </c:extLst>
        </c:ser>
        <c:ser>
          <c:idx val="4"/>
          <c:order val="4"/>
          <c:tx>
            <c:v>United Airlines</c:v>
          </c:tx>
          <c:spPr>
            <a:ln w="28575" cap="rnd">
              <a:solidFill>
                <a:schemeClr val="accent6"/>
              </a:solidFill>
              <a:round/>
            </a:ln>
            <a:effectLst/>
          </c:spPr>
          <c:marker>
            <c:symbol val="none"/>
          </c:marker>
          <c:val>
            <c:numRef>
              <c:f>PIVOT!$C$10:$H$10</c:f>
              <c:numCache>
                <c:formatCode>_("$"* #,##0.00_);_("$"* \(#,##0.00\);_("$"* "-"??_);_(@_)</c:formatCode>
                <c:ptCount val="6"/>
                <c:pt idx="0">
                  <c:v>77.896666844685853</c:v>
                </c:pt>
                <c:pt idx="1">
                  <c:v>87.106666564941349</c:v>
                </c:pt>
                <c:pt idx="2">
                  <c:v>40.371666908264125</c:v>
                </c:pt>
                <c:pt idx="3">
                  <c:v>49.019166628519656</c:v>
                </c:pt>
                <c:pt idx="4">
                  <c:v>41.369166692097949</c:v>
                </c:pt>
                <c:pt idx="5">
                  <c:v>46.755999755859342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E1C1-4FC9-8397-14693B4BB6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246738495"/>
        <c:axId val="1246736095"/>
      </c:lineChart>
      <c:catAx>
        <c:axId val="12467384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6736095"/>
        <c:crosses val="autoZero"/>
        <c:auto val="1"/>
        <c:lblAlgn val="ctr"/>
        <c:lblOffset val="100"/>
        <c:noMultiLvlLbl val="0"/>
      </c:catAx>
      <c:valAx>
        <c:axId val="1246736095"/>
        <c:scaling>
          <c:orientation val="minMax"/>
        </c:scaling>
        <c:delete val="0"/>
        <c:axPos val="l"/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67384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5.0842605701165229E-2"/>
          <c:y val="0.8255468521117626"/>
          <c:w val="0.93435619316524832"/>
          <c:h val="0.1493066491688538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Year End Stock Price:</a:t>
            </a:r>
          </a:p>
          <a:p>
            <a:pPr>
              <a:defRPr b="1"/>
            </a:pPr>
            <a:r>
              <a:rPr lang="en-US" b="1"/>
              <a:t> Change % from 2018 to 2022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363-4428-9A19-143BF7436B6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PIVOT!$B$38:$B$42</c:f>
              <c:strCache>
                <c:ptCount val="5"/>
                <c:pt idx="0">
                  <c:v>American Airlines Group</c:v>
                </c:pt>
                <c:pt idx="1">
                  <c:v>United Airlines Holdings</c:v>
                </c:pt>
                <c:pt idx="2">
                  <c:v>Delta Air Lines</c:v>
                </c:pt>
                <c:pt idx="3">
                  <c:v>Southwest Airlines</c:v>
                </c:pt>
                <c:pt idx="4">
                  <c:v>Alaska Air Group</c:v>
                </c:pt>
              </c:strCache>
            </c:strRef>
          </c:cat>
          <c:val>
            <c:numRef>
              <c:f>PIVOT!$C$38:$C$42</c:f>
              <c:numCache>
                <c:formatCode>0.0%</c:formatCode>
                <c:ptCount val="5"/>
                <c:pt idx="0">
                  <c:v>-0.63907167013770427</c:v>
                </c:pt>
                <c:pt idx="1">
                  <c:v>-0.46892250505940392</c:v>
                </c:pt>
                <c:pt idx="2">
                  <c:v>-0.32100554330128106</c:v>
                </c:pt>
                <c:pt idx="3">
                  <c:v>-0.26013787163032559</c:v>
                </c:pt>
                <c:pt idx="4">
                  <c:v>-0.22941157278539159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363-4428-9A19-143BF7436B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12449679"/>
        <c:axId val="612445359"/>
      </c:barChart>
      <c:catAx>
        <c:axId val="612449679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high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2445359"/>
        <c:crosses val="autoZero"/>
        <c:auto val="1"/>
        <c:lblAlgn val="ctr"/>
        <c:lblOffset val="100"/>
        <c:noMultiLvlLbl val="0"/>
      </c:catAx>
      <c:valAx>
        <c:axId val="612445359"/>
        <c:scaling>
          <c:orientation val="minMax"/>
        </c:scaling>
        <c:delete val="0"/>
        <c:axPos val="b"/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124496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American Airlines Share</a:t>
            </a:r>
            <a:r>
              <a:rPr lang="en-US" b="1" baseline="0"/>
              <a:t> Volume and Stock Price Close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Stock Price (Close)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29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91D2-4EFD-9AA8-6545EB85150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PIVOT!$P$4:$P$63</c:f>
              <c:numCache>
                <c:formatCode>[$-409]mmm\-yy;@</c:formatCode>
                <c:ptCount val="60"/>
                <c:pt idx="0">
                  <c:v>43101</c:v>
                </c:pt>
                <c:pt idx="1">
                  <c:v>43132</c:v>
                </c:pt>
                <c:pt idx="2">
                  <c:v>43160</c:v>
                </c:pt>
                <c:pt idx="3">
                  <c:v>43191</c:v>
                </c:pt>
                <c:pt idx="4">
                  <c:v>43221</c:v>
                </c:pt>
                <c:pt idx="5">
                  <c:v>43252</c:v>
                </c:pt>
                <c:pt idx="6">
                  <c:v>43282</c:v>
                </c:pt>
                <c:pt idx="7">
                  <c:v>43313</c:v>
                </c:pt>
                <c:pt idx="8">
                  <c:v>43344</c:v>
                </c:pt>
                <c:pt idx="9">
                  <c:v>43374</c:v>
                </c:pt>
                <c:pt idx="10">
                  <c:v>43405</c:v>
                </c:pt>
                <c:pt idx="11">
                  <c:v>43435</c:v>
                </c:pt>
                <c:pt idx="12">
                  <c:v>43466</c:v>
                </c:pt>
                <c:pt idx="13">
                  <c:v>43497</c:v>
                </c:pt>
                <c:pt idx="14">
                  <c:v>43525</c:v>
                </c:pt>
                <c:pt idx="15">
                  <c:v>43556</c:v>
                </c:pt>
                <c:pt idx="16">
                  <c:v>43586</c:v>
                </c:pt>
                <c:pt idx="17">
                  <c:v>43617</c:v>
                </c:pt>
                <c:pt idx="18">
                  <c:v>43647</c:v>
                </c:pt>
                <c:pt idx="19">
                  <c:v>43678</c:v>
                </c:pt>
                <c:pt idx="20">
                  <c:v>43709</c:v>
                </c:pt>
                <c:pt idx="21">
                  <c:v>43739</c:v>
                </c:pt>
                <c:pt idx="22">
                  <c:v>43770</c:v>
                </c:pt>
                <c:pt idx="23">
                  <c:v>43800</c:v>
                </c:pt>
                <c:pt idx="24">
                  <c:v>43831</c:v>
                </c:pt>
                <c:pt idx="25">
                  <c:v>43862</c:v>
                </c:pt>
                <c:pt idx="26">
                  <c:v>43891</c:v>
                </c:pt>
                <c:pt idx="27">
                  <c:v>43922</c:v>
                </c:pt>
                <c:pt idx="28">
                  <c:v>43952</c:v>
                </c:pt>
                <c:pt idx="29">
                  <c:v>43983</c:v>
                </c:pt>
                <c:pt idx="30">
                  <c:v>44013</c:v>
                </c:pt>
                <c:pt idx="31">
                  <c:v>44044</c:v>
                </c:pt>
                <c:pt idx="32">
                  <c:v>44075</c:v>
                </c:pt>
                <c:pt idx="33">
                  <c:v>44105</c:v>
                </c:pt>
                <c:pt idx="34">
                  <c:v>44136</c:v>
                </c:pt>
                <c:pt idx="35">
                  <c:v>44166</c:v>
                </c:pt>
                <c:pt idx="36">
                  <c:v>44197</c:v>
                </c:pt>
                <c:pt idx="37">
                  <c:v>44228</c:v>
                </c:pt>
                <c:pt idx="38">
                  <c:v>44256</c:v>
                </c:pt>
                <c:pt idx="39">
                  <c:v>44287</c:v>
                </c:pt>
                <c:pt idx="40">
                  <c:v>44317</c:v>
                </c:pt>
                <c:pt idx="41">
                  <c:v>44348</c:v>
                </c:pt>
                <c:pt idx="42">
                  <c:v>44378</c:v>
                </c:pt>
                <c:pt idx="43">
                  <c:v>44409</c:v>
                </c:pt>
                <c:pt idx="44">
                  <c:v>44440</c:v>
                </c:pt>
                <c:pt idx="45">
                  <c:v>44470</c:v>
                </c:pt>
                <c:pt idx="46">
                  <c:v>44501</c:v>
                </c:pt>
                <c:pt idx="47">
                  <c:v>44531</c:v>
                </c:pt>
                <c:pt idx="48">
                  <c:v>44562</c:v>
                </c:pt>
                <c:pt idx="49">
                  <c:v>44593</c:v>
                </c:pt>
                <c:pt idx="50">
                  <c:v>44621</c:v>
                </c:pt>
                <c:pt idx="51">
                  <c:v>44652</c:v>
                </c:pt>
                <c:pt idx="52">
                  <c:v>44682</c:v>
                </c:pt>
                <c:pt idx="53">
                  <c:v>44713</c:v>
                </c:pt>
                <c:pt idx="54">
                  <c:v>44743</c:v>
                </c:pt>
                <c:pt idx="55">
                  <c:v>44774</c:v>
                </c:pt>
                <c:pt idx="56">
                  <c:v>44805</c:v>
                </c:pt>
                <c:pt idx="57">
                  <c:v>44835</c:v>
                </c:pt>
                <c:pt idx="58">
                  <c:v>44866</c:v>
                </c:pt>
                <c:pt idx="59">
                  <c:v>44896</c:v>
                </c:pt>
              </c:numCache>
            </c:numRef>
          </c:cat>
          <c:val>
            <c:numRef>
              <c:f>PIVOT!$T$4:$T$63</c:f>
              <c:numCache>
                <c:formatCode>_("$"* #,##0.00_);_("$"* \(#,##0.00\);_("$"* "-"??_);_(@_)</c:formatCode>
                <c:ptCount val="60"/>
                <c:pt idx="0">
                  <c:v>52.943859100341797</c:v>
                </c:pt>
                <c:pt idx="1">
                  <c:v>52.875637054443303</c:v>
                </c:pt>
                <c:pt idx="2">
                  <c:v>50.741043090820298</c:v>
                </c:pt>
                <c:pt idx="3">
                  <c:v>41.922885894775298</c:v>
                </c:pt>
                <c:pt idx="4">
                  <c:v>42.518577575683501</c:v>
                </c:pt>
                <c:pt idx="5">
                  <c:v>37.156169891357401</c:v>
                </c:pt>
                <c:pt idx="6">
                  <c:v>38.702709197997997</c:v>
                </c:pt>
                <c:pt idx="7">
                  <c:v>39.622802734375</c:v>
                </c:pt>
                <c:pt idx="8">
                  <c:v>40.560379028320298</c:v>
                </c:pt>
                <c:pt idx="9">
                  <c:v>34.426761627197202</c:v>
                </c:pt>
                <c:pt idx="10">
                  <c:v>39.412162780761697</c:v>
                </c:pt>
                <c:pt idx="11">
                  <c:v>31.599046707153299</c:v>
                </c:pt>
                <c:pt idx="12">
                  <c:v>35.2008056640625</c:v>
                </c:pt>
                <c:pt idx="13">
                  <c:v>35.063037872314403</c:v>
                </c:pt>
                <c:pt idx="14">
                  <c:v>31.339822769165</c:v>
                </c:pt>
                <c:pt idx="15">
                  <c:v>33.727806091308501</c:v>
                </c:pt>
                <c:pt idx="16">
                  <c:v>26.869754791259702</c:v>
                </c:pt>
                <c:pt idx="17">
                  <c:v>32.271450042724602</c:v>
                </c:pt>
                <c:pt idx="18">
                  <c:v>30.193248748779201</c:v>
                </c:pt>
                <c:pt idx="19">
                  <c:v>26.036849975585898</c:v>
                </c:pt>
                <c:pt idx="20">
                  <c:v>26.783880233764599</c:v>
                </c:pt>
                <c:pt idx="21">
                  <c:v>29.852556228637599</c:v>
                </c:pt>
                <c:pt idx="22">
                  <c:v>28.5416660308837</c:v>
                </c:pt>
                <c:pt idx="23">
                  <c:v>28.574403762817301</c:v>
                </c:pt>
                <c:pt idx="24">
                  <c:v>26.7411785125732</c:v>
                </c:pt>
                <c:pt idx="25">
                  <c:v>18.9798583984375</c:v>
                </c:pt>
                <c:pt idx="26">
                  <c:v>12.189999580383301</c:v>
                </c:pt>
                <c:pt idx="27">
                  <c:v>12.0100002288818</c:v>
                </c:pt>
                <c:pt idx="28">
                  <c:v>10.5</c:v>
                </c:pt>
                <c:pt idx="29">
                  <c:v>13.069999694824199</c:v>
                </c:pt>
                <c:pt idx="30">
                  <c:v>11.119999885559</c:v>
                </c:pt>
                <c:pt idx="31">
                  <c:v>13.050000190734799</c:v>
                </c:pt>
                <c:pt idx="32">
                  <c:v>12.289999961853001</c:v>
                </c:pt>
                <c:pt idx="33">
                  <c:v>11.279999732971101</c:v>
                </c:pt>
                <c:pt idx="34">
                  <c:v>14.1300001144409</c:v>
                </c:pt>
                <c:pt idx="35">
                  <c:v>15.770000457763601</c:v>
                </c:pt>
                <c:pt idx="36">
                  <c:v>17.170000076293899</c:v>
                </c:pt>
                <c:pt idx="37">
                  <c:v>20.940000534057599</c:v>
                </c:pt>
                <c:pt idx="38">
                  <c:v>23.899999618530199</c:v>
                </c:pt>
                <c:pt idx="39">
                  <c:v>21.7199993133544</c:v>
                </c:pt>
                <c:pt idx="40">
                  <c:v>24.2399997711181</c:v>
                </c:pt>
                <c:pt idx="41">
                  <c:v>21.209999084472599</c:v>
                </c:pt>
                <c:pt idx="42">
                  <c:v>20.379999160766602</c:v>
                </c:pt>
                <c:pt idx="43">
                  <c:v>19.940000534057599</c:v>
                </c:pt>
                <c:pt idx="44">
                  <c:v>20.520000457763601</c:v>
                </c:pt>
                <c:pt idx="45">
                  <c:v>19.2000007629394</c:v>
                </c:pt>
                <c:pt idx="46">
                  <c:v>17.690000534057599</c:v>
                </c:pt>
                <c:pt idx="47">
                  <c:v>17.959999084472599</c:v>
                </c:pt>
                <c:pt idx="48">
                  <c:v>16.4699993133544</c:v>
                </c:pt>
                <c:pt idx="49">
                  <c:v>17.25</c:v>
                </c:pt>
                <c:pt idx="50">
                  <c:v>18.25</c:v>
                </c:pt>
                <c:pt idx="51">
                  <c:v>18.770000457763601</c:v>
                </c:pt>
                <c:pt idx="52">
                  <c:v>17.870000839233398</c:v>
                </c:pt>
                <c:pt idx="53">
                  <c:v>12.6800003051757</c:v>
                </c:pt>
                <c:pt idx="54">
                  <c:v>13.7100000381469</c:v>
                </c:pt>
                <c:pt idx="55">
                  <c:v>12.9899997711181</c:v>
                </c:pt>
                <c:pt idx="56">
                  <c:v>12.039999961853001</c:v>
                </c:pt>
                <c:pt idx="57">
                  <c:v>14.1800003051757</c:v>
                </c:pt>
                <c:pt idx="58">
                  <c:v>14.4300003051757</c:v>
                </c:pt>
                <c:pt idx="59">
                  <c:v>12.7200002670288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1D2-4EFD-9AA8-6545EB8515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19175232"/>
        <c:axId val="519175712"/>
      </c:barChart>
      <c:lineChart>
        <c:grouping val="standard"/>
        <c:varyColors val="0"/>
        <c:ser>
          <c:idx val="1"/>
          <c:order val="1"/>
          <c:tx>
            <c:v>Share Volume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dPt>
            <c:idx val="29"/>
            <c:marker>
              <c:symbol val="circle"/>
              <c:size val="6"/>
              <c:spPr>
                <a:solidFill>
                  <a:srgbClr val="FF0000"/>
                </a:solidFill>
                <a:ln w="9525">
                  <a:solidFill>
                    <a:schemeClr val="accent2"/>
                  </a:solidFill>
                </a:ln>
                <a:effectLst/>
              </c:spPr>
            </c:marker>
            <c:bubble3D val="0"/>
            <c:spPr>
              <a:ln w="28575" cap="sq">
                <a:solidFill>
                  <a:schemeClr val="accent2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91D2-4EFD-9AA8-6545EB851507}"/>
              </c:ext>
            </c:extLst>
          </c:dPt>
          <c:dLbls>
            <c:dLbl>
              <c:idx val="29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1D2-4EFD-9AA8-6545EB85150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PIVOT!$U$4:$U$63</c:f>
              <c:numCache>
                <c:formatCode>_(* #,##0_);_(* \(#,##0\);_(* "-"??_);_(@_)</c:formatCode>
                <c:ptCount val="60"/>
                <c:pt idx="0">
                  <c:v>121867900</c:v>
                </c:pt>
                <c:pt idx="1">
                  <c:v>91995200</c:v>
                </c:pt>
                <c:pt idx="2">
                  <c:v>82819400</c:v>
                </c:pt>
                <c:pt idx="3">
                  <c:v>140641600</c:v>
                </c:pt>
                <c:pt idx="4">
                  <c:v>130062500</c:v>
                </c:pt>
                <c:pt idx="5">
                  <c:v>125838500</c:v>
                </c:pt>
                <c:pt idx="6">
                  <c:v>159727500</c:v>
                </c:pt>
                <c:pt idx="7">
                  <c:v>127662600</c:v>
                </c:pt>
                <c:pt idx="8">
                  <c:v>116498600</c:v>
                </c:pt>
                <c:pt idx="9">
                  <c:v>273883500</c:v>
                </c:pt>
                <c:pt idx="10">
                  <c:v>182750300</c:v>
                </c:pt>
                <c:pt idx="11">
                  <c:v>165850500</c:v>
                </c:pt>
                <c:pt idx="12">
                  <c:v>212732200</c:v>
                </c:pt>
                <c:pt idx="13">
                  <c:v>128453000</c:v>
                </c:pt>
                <c:pt idx="14">
                  <c:v>152767200</c:v>
                </c:pt>
                <c:pt idx="15">
                  <c:v>128667400</c:v>
                </c:pt>
                <c:pt idx="16">
                  <c:v>133158400</c:v>
                </c:pt>
                <c:pt idx="17">
                  <c:v>124909600</c:v>
                </c:pt>
                <c:pt idx="18">
                  <c:v>128999900</c:v>
                </c:pt>
                <c:pt idx="19">
                  <c:v>168599300</c:v>
                </c:pt>
                <c:pt idx="20">
                  <c:v>141809000</c:v>
                </c:pt>
                <c:pt idx="21">
                  <c:v>193264300</c:v>
                </c:pt>
                <c:pt idx="22">
                  <c:v>115120700</c:v>
                </c:pt>
                <c:pt idx="23">
                  <c:v>133826900</c:v>
                </c:pt>
                <c:pt idx="24">
                  <c:v>226705600</c:v>
                </c:pt>
                <c:pt idx="25">
                  <c:v>262905900</c:v>
                </c:pt>
                <c:pt idx="26">
                  <c:v>1304401000</c:v>
                </c:pt>
                <c:pt idx="27">
                  <c:v>1750440700</c:v>
                </c:pt>
                <c:pt idx="28">
                  <c:v>1374266000</c:v>
                </c:pt>
                <c:pt idx="29">
                  <c:v>3103539000</c:v>
                </c:pt>
                <c:pt idx="30">
                  <c:v>1632046000</c:v>
                </c:pt>
                <c:pt idx="31">
                  <c:v>1490615900</c:v>
                </c:pt>
                <c:pt idx="32">
                  <c:v>1199512900</c:v>
                </c:pt>
                <c:pt idx="33">
                  <c:v>1349366200</c:v>
                </c:pt>
                <c:pt idx="34">
                  <c:v>1700021700</c:v>
                </c:pt>
                <c:pt idx="35">
                  <c:v>1859647300</c:v>
                </c:pt>
                <c:pt idx="36">
                  <c:v>1444224200</c:v>
                </c:pt>
                <c:pt idx="37">
                  <c:v>892994900</c:v>
                </c:pt>
                <c:pt idx="38">
                  <c:v>1077197000</c:v>
                </c:pt>
                <c:pt idx="39">
                  <c:v>740659000</c:v>
                </c:pt>
                <c:pt idx="40">
                  <c:v>675687600</c:v>
                </c:pt>
                <c:pt idx="41">
                  <c:v>617245100</c:v>
                </c:pt>
                <c:pt idx="42">
                  <c:v>687318800</c:v>
                </c:pt>
                <c:pt idx="43">
                  <c:v>645704700</c:v>
                </c:pt>
                <c:pt idx="44">
                  <c:v>684885900</c:v>
                </c:pt>
                <c:pt idx="45">
                  <c:v>574168900</c:v>
                </c:pt>
                <c:pt idx="46">
                  <c:v>715400700</c:v>
                </c:pt>
                <c:pt idx="47">
                  <c:v>899699400</c:v>
                </c:pt>
                <c:pt idx="48">
                  <c:v>814025900</c:v>
                </c:pt>
                <c:pt idx="49">
                  <c:v>761641100</c:v>
                </c:pt>
                <c:pt idx="50">
                  <c:v>1207906400</c:v>
                </c:pt>
                <c:pt idx="51">
                  <c:v>770056000</c:v>
                </c:pt>
                <c:pt idx="52">
                  <c:v>674796200</c:v>
                </c:pt>
                <c:pt idx="53">
                  <c:v>800097200</c:v>
                </c:pt>
                <c:pt idx="54">
                  <c:v>740962700</c:v>
                </c:pt>
                <c:pt idx="55">
                  <c:v>577818400</c:v>
                </c:pt>
                <c:pt idx="56">
                  <c:v>689436500</c:v>
                </c:pt>
                <c:pt idx="57">
                  <c:v>804686600</c:v>
                </c:pt>
                <c:pt idx="58">
                  <c:v>524101400</c:v>
                </c:pt>
                <c:pt idx="59">
                  <c:v>524327900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91D2-4EFD-9AA8-6545EB8515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48137936"/>
        <c:axId val="1348152816"/>
      </c:lineChart>
      <c:catAx>
        <c:axId val="519175232"/>
        <c:scaling>
          <c:orientation val="minMax"/>
        </c:scaling>
        <c:delete val="0"/>
        <c:axPos val="b"/>
        <c:numFmt formatCode="m/d/yyyy" sourceLinked="0"/>
        <c:majorTickMark val="none"/>
        <c:minorTickMark val="none"/>
        <c:tickLblPos val="low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175712"/>
        <c:crosses val="autoZero"/>
        <c:auto val="0"/>
        <c:lblAlgn val="ctr"/>
        <c:lblOffset val="100"/>
        <c:noMultiLvlLbl val="0"/>
      </c:catAx>
      <c:valAx>
        <c:axId val="519175712"/>
        <c:scaling>
          <c:orientation val="minMax"/>
        </c:scaling>
        <c:delete val="0"/>
        <c:axPos val="l"/>
        <c:numFmt formatCode="_(&quot;$&quot;* #,##0_);_(&quot;$&quot;* \(#,##0\);_(&quot;$&quot;* &quot;-&quot;_);_(@_)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9175232"/>
        <c:crosses val="autoZero"/>
        <c:crossBetween val="midCat"/>
      </c:valAx>
      <c:valAx>
        <c:axId val="1348152816"/>
        <c:scaling>
          <c:orientation val="minMax"/>
        </c:scaling>
        <c:delete val="0"/>
        <c:axPos val="r"/>
        <c:numFmt formatCode="_(* #,##0_);_(* \(#,##0\);_(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8137936"/>
        <c:crosses val="max"/>
        <c:crossBetween val="between"/>
      </c:valAx>
      <c:catAx>
        <c:axId val="1348137936"/>
        <c:scaling>
          <c:orientation val="minMax"/>
        </c:scaling>
        <c:delete val="1"/>
        <c:axPos val="b"/>
        <c:majorTickMark val="out"/>
        <c:minorTickMark val="none"/>
        <c:tickLblPos val="nextTo"/>
        <c:crossAx val="134815281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0.54686</cdr:x>
      <cdr:y>0.16476</cdr:y>
    </cdr:from>
    <cdr:to>
      <cdr:x>0.60447</cdr:x>
      <cdr:y>0.16476</cdr:y>
    </cdr:to>
    <cdr:cxnSp macro="">
      <cdr:nvCxnSpPr>
        <cdr:cNvPr id="4" name="Straight Arrow Connector 3">
          <a:extLst xmlns:a="http://schemas.openxmlformats.org/drawingml/2006/main">
            <a:ext uri="{FF2B5EF4-FFF2-40B4-BE49-F238E27FC236}">
              <a16:creationId xmlns:a16="http://schemas.microsoft.com/office/drawing/2014/main" id="{DDE22E60-5CEA-38FA-5F76-DF8FF69A3C34}"/>
            </a:ext>
          </a:extLst>
        </cdr:cNvPr>
        <cdr:cNvCxnSpPr/>
      </cdr:nvCxnSpPr>
      <cdr:spPr>
        <a:xfrm xmlns:a="http://schemas.openxmlformats.org/drawingml/2006/main">
          <a:off x="6253315" y="934064"/>
          <a:ext cx="658762" cy="0"/>
        </a:xfrm>
        <a:prstGeom xmlns:a="http://schemas.openxmlformats.org/drawingml/2006/main" prst="straightConnector1">
          <a:avLst/>
        </a:prstGeom>
        <a:ln xmlns:a="http://schemas.openxmlformats.org/drawingml/2006/main">
          <a:tailEnd type="triangle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0.61261</cdr:x>
      <cdr:y>0.15568</cdr:y>
    </cdr:from>
    <cdr:to>
      <cdr:x>0.81787</cdr:x>
      <cdr:y>0.25381</cdr:y>
    </cdr:to>
    <cdr:pic>
      <cdr:nvPicPr>
        <cdr:cNvPr id="3" name="chart">
          <a:extLst xmlns:a="http://schemas.openxmlformats.org/drawingml/2006/main">
            <a:ext uri="{FF2B5EF4-FFF2-40B4-BE49-F238E27FC236}">
              <a16:creationId xmlns:a16="http://schemas.microsoft.com/office/drawing/2014/main" id="{148AB503-FE35-DE05-48FE-B48C96FC2762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/>
        <a:stretch xmlns:a="http://schemas.openxmlformats.org/drawingml/2006/main">
          <a:fillRect/>
        </a:stretch>
      </cdr:blipFill>
      <cdr:spPr>
        <a:xfrm xmlns:a="http://schemas.openxmlformats.org/drawingml/2006/main">
          <a:off x="7005099" y="882595"/>
          <a:ext cx="2347163" cy="556308"/>
        </a:xfrm>
        <a:prstGeom xmlns:a="http://schemas.openxmlformats.org/drawingml/2006/main" prst="rect">
          <a:avLst/>
        </a:prstGeom>
      </cdr:spPr>
    </cdr:pic>
  </cdr:relSizeAnchor>
</c:userShape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955A8-A16C-EE59-2678-5C0066FF4F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1BA7EC-DADC-A29A-B10A-FA2F255BC8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2A4643-CBC0-473F-AEB6-867D7D10C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59DB13-3DCF-E186-D2ED-7814BB3BB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36044B-41B9-CC1A-26DC-21ADEEC71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503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2DDD8-E9D7-1C02-D456-F6221D60CA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DE54A7-B2AE-7C29-887D-F1C4745B77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1ADC9-BA45-538B-B682-E3335BF2A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772340-AA64-F995-53F5-C91666FE9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B2190-924F-E059-2AA3-2CE3E62C40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36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19B066-E260-5B87-B0A7-E233EC2806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B9B41F-6CA4-4D8A-8503-D8B27849E0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35A17F-96F2-4F98-EF18-EA3C61E50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05EA4-3C8F-3220-5AC1-7234AD4FB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4772C-6BDD-7D72-BFE7-A95DE5CA0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756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4AD7B-6437-2814-5F37-01497B87C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9A78C-8A46-B7D6-7688-FB24BEBB8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0A8D6-07E0-8AFC-A058-77CAD3AFE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F51A6D-28A7-A464-F9CE-AF5C633A4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3A2A7-347F-F583-0E92-A57E4D234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83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E73FD-D030-5411-8291-FFC52BC85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0AF2F8-22B9-ADB4-DC11-12132C76D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96466F-2CFE-F790-ED54-02D5F83C3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463D1-D9A9-B65D-23C8-598058DA2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7D258-EA59-9750-EAF4-015B17D3A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343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C532C-04FD-D2FA-47C3-E0B054259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F1E85-F1F3-8046-1EAF-336FA489BD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DB3AA4-C215-9AC4-9CF9-2BC80DA1CB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6F0A38-9B76-1ABE-609A-C7AA07FBFA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46F603-52A7-6CA2-8740-17D3CFB64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CB606F-09BA-B34F-61F1-75DBF9041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047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5543-34F0-7AE6-2359-598F34CDD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9B49F-2507-3F78-D1BE-5C482A627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DFD483-53DD-2514-41B9-F78A8FCC18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6529CF-72AD-5248-C0C6-48C9926569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BFA1BC-E85B-DDB2-5D9F-5AA0D2F588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884528-6EF1-77A2-BDFC-C673ED856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9E9DF6D-1DE4-DABB-FA5B-4D2C042AC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AE4CA0-10A1-011B-89B6-DD31869C7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F39D0-CF49-52F6-F873-B0303229E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83B560-5101-030B-D3EB-51E97361F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BCBB44-910F-6636-FCDF-AA4E8E69E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CEBAF1-25ED-191C-9D7B-D1E48F1FF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312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DB4710-761D-6D4E-ACC9-AC545F09A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24F878-5AAD-9748-C2BF-4BECA128D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3188C5-EA0A-E170-1824-76F15EA1C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380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0D74A-8DD5-0A8E-6CEB-511E8F3F0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DECE1-458D-EA75-9D3F-C8121A8372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408A38-D33F-30B2-6758-7AA396C390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5B96C9-7409-BC84-5058-1BFF8D7C1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0C2291-DD5E-79AE-E7D9-4A2560BCD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2857BD-C6C0-9B9B-3312-A5046553E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65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03977-AB1B-CE3E-9289-C36CEEEDA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874EBF-33A8-3E51-653D-1B6064395A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2626D1-6BB8-05D9-002B-95F376A9B8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2DAD03-778E-C207-A704-2104A653C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8D6ED2-B0A6-556C-625D-C44E61BA83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8C6542-8F99-0BD6-73B1-7EF0345CE8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984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F884F3-342D-A96A-F49C-8E5D352579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E6519-8112-C09F-0456-ED7A3400D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3C6B26-026C-7154-80C9-210EB9A141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87EFEA-C2DC-4C31-B834-174917E7E45D}" type="datetimeFigureOut">
              <a:rPr lang="en-US" smtClean="0"/>
              <a:t>5/21/2023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A2C8B-D990-3B0A-EF7E-75FDA25357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D30B9-8A07-94F3-87B7-98C905B1F2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7ED120-BB2D-4700-8957-B37D1BD87B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071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mckinsey.com/" TargetMode="External"/><Relationship Id="rId3" Type="http://schemas.openxmlformats.org/officeDocument/2006/relationships/hyperlink" Target="https://www.weforum.org/agenda/2021/02/covid19-coronavirus-tourism-aviation-industry-decline/" TargetMode="External"/><Relationship Id="rId7" Type="http://schemas.openxmlformats.org/officeDocument/2006/relationships/hyperlink" Target="https://www.kaggle.com/datasets/alexanderkuznetsovow/s-and-p-500-companies-price-dynamics" TargetMode="External"/><Relationship Id="rId2" Type="http://schemas.openxmlformats.org/officeDocument/2006/relationships/hyperlink" Target="http://www.weforum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kaggle.com/" TargetMode="External"/><Relationship Id="rId5" Type="http://schemas.openxmlformats.org/officeDocument/2006/relationships/hyperlink" Target="https://www.nytimes.com/2022/01/20/business/american-airlines-earnings-4q-2021.html#:~:text=American%20Airlines%20posts%20a%20%24931%20million%20loss%20as,it%20hoped%20to%20turn%20a%20profit%20this%20year" TargetMode="External"/><Relationship Id="rId10" Type="http://schemas.openxmlformats.org/officeDocument/2006/relationships/hyperlink" Target="http://www.forbes.com/" TargetMode="External"/><Relationship Id="rId4" Type="http://schemas.openxmlformats.org/officeDocument/2006/relationships/hyperlink" Target="https://www.cnn.com/2020/08/25/perspectives/airlines-pandemic-9-11/index.html" TargetMode="External"/><Relationship Id="rId9" Type="http://schemas.openxmlformats.org/officeDocument/2006/relationships/hyperlink" Target="https://www.mckinsey.com/industries/travel-logistics-and-infrastructure/our-insights/taking-stock-of-the-pandemics-impact-on-global-aviati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2E375-B7B7-367A-D413-D54DA324DD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Week 4 Assignment</a:t>
            </a:r>
            <a:br>
              <a:rPr lang="en-US" dirty="0"/>
            </a:br>
            <a:r>
              <a:rPr lang="en-US" dirty="0"/>
              <a:t>MSDS670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708B09-A301-B96E-7EC3-218D25085E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Nick Molliconi</a:t>
            </a:r>
          </a:p>
          <a:p>
            <a:r>
              <a:rPr lang="en-US" dirty="0"/>
              <a:t>May 27, 2023</a:t>
            </a:r>
          </a:p>
        </p:txBody>
      </p:sp>
    </p:spTree>
    <p:extLst>
      <p:ext uri="{BB962C8B-B14F-4D97-AF65-F5344CB8AC3E}">
        <p14:creationId xmlns:p14="http://schemas.microsoft.com/office/powerpoint/2010/main" val="38409854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1487-F2B8-960E-6125-4E4E7EE284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Stock Price Change During Covid 19 Pandemic</a:t>
            </a:r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3367C1FF-7E03-2F3D-B200-C2D35B6CE2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9335817"/>
              </p:ext>
            </p:extLst>
          </p:nvPr>
        </p:nvGraphicFramePr>
        <p:xfrm>
          <a:off x="779227" y="1550504"/>
          <a:ext cx="10710407" cy="50967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32510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1487-F2B8-960E-6125-4E4E7EE28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419" y="365125"/>
            <a:ext cx="11266998" cy="1325563"/>
          </a:xfrm>
        </p:spPr>
        <p:txBody>
          <a:bodyPr/>
          <a:lstStyle/>
          <a:p>
            <a:pPr algn="ctr"/>
            <a:r>
              <a:rPr lang="en-US" b="1" u="sng" dirty="0"/>
              <a:t>Stock Price% Chance During Covid 19 Pandemic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784EB812-AD94-4E04-AE95-07501B2B35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8723805"/>
              </p:ext>
            </p:extLst>
          </p:nvPr>
        </p:nvGraphicFramePr>
        <p:xfrm>
          <a:off x="628153" y="1622066"/>
          <a:ext cx="10559332" cy="47707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13870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D1487-F2B8-960E-6125-4E4E7EE28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01" y="10641"/>
            <a:ext cx="11266998" cy="903759"/>
          </a:xfrm>
        </p:spPr>
        <p:txBody>
          <a:bodyPr/>
          <a:lstStyle/>
          <a:p>
            <a:pPr algn="ctr"/>
            <a:r>
              <a:rPr lang="en-US" b="1" u="sng" dirty="0"/>
              <a:t>American Airlines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A7E751F4-7550-4600-B2ED-945EC2912D4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454578"/>
              </p:ext>
            </p:extLst>
          </p:nvPr>
        </p:nvGraphicFramePr>
        <p:xfrm>
          <a:off x="393291" y="914401"/>
          <a:ext cx="11434916" cy="5669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73664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73FF3-C9E6-BFC8-EEB4-C17C2A04F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Analysis/Conclusion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3DAB1-7C19-DC93-F1D5-CB26BC679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Passenger Airlines saw a negative financial impact from Covid-19 Pandemic</a:t>
            </a:r>
          </a:p>
          <a:p>
            <a:r>
              <a:rPr lang="en-US" dirty="0"/>
              <a:t>Stock price for American, United, Alaska, Delta and Southwest saw a decrease in value from 22.9% to 63.9% from 2018 to 2020</a:t>
            </a:r>
          </a:p>
          <a:p>
            <a:r>
              <a:rPr lang="en-US" dirty="0"/>
              <a:t>American Airlines saw the largest decrease in Stock value with a decrease of 63.9%</a:t>
            </a:r>
          </a:p>
          <a:p>
            <a:r>
              <a:rPr lang="en-US" dirty="0"/>
              <a:t>June 2020, American saw the largest amount of volume trade of their respective shares with over 3.1 million shares traded during the month.  This represented a 2,066% change from </a:t>
            </a:r>
          </a:p>
          <a:p>
            <a:r>
              <a:rPr lang="en-US" dirty="0"/>
              <a:t>Revenue dropped from $45 billion in 2018 to $17 billion in 2020, which represented a 62% decrease.  This was due to the pandemic.</a:t>
            </a:r>
          </a:p>
        </p:txBody>
      </p:sp>
    </p:spTree>
    <p:extLst>
      <p:ext uri="{BB962C8B-B14F-4D97-AF65-F5344CB8AC3E}">
        <p14:creationId xmlns:p14="http://schemas.microsoft.com/office/powerpoint/2010/main" val="1588316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73FF3-C9E6-BFC8-EEB4-C17C2A04F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81080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u="sng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3DAB1-7C19-DC93-F1D5-CB26BC6793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81080"/>
            <a:ext cx="10515600" cy="5595883"/>
          </a:xfrm>
        </p:spPr>
        <p:txBody>
          <a:bodyPr>
            <a:normAutofit fontScale="40000" lnSpcReduction="20000"/>
          </a:bodyPr>
          <a:lstStyle/>
          <a:p>
            <a:pPr marL="0" marR="0" indent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Richter, Felix. (2021, February 18). Aviation industry suffers 'worst year in history' as COVID-19 grounds international travel.  </a:t>
            </a:r>
            <a:r>
              <a:rPr lang="en-US" sz="2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www.weforum.org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on May 13, 2023 from </a:t>
            </a:r>
            <a:r>
              <a:rPr lang="en-US" sz="2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https://www.weforum.org/agenda/2021/02/covid19-coronavirus-tourism-aviation-industry-decline/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Retrieved on May 13, 2023 from </a:t>
            </a:r>
            <a:r>
              <a:rPr lang="en-US" sz="2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https://www.cnn.com/2020/08/25/perspectives/airlines-pandemic-9-11/index.html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Chokshi, Niraj. (2022, January 20). American Airlines posts a $931 million loss as the industry struggles to recover. www.nytimes.com. Retrieved on May 21, 2023 from </a:t>
            </a:r>
            <a:r>
              <a:rPr lang="en-US" sz="2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https://www.nytimes.com/2022/01/20/business/american-airlines-earnings-4q-2021.html#:~:text=American%20Airlines%20posts%20a%20%24931%20million%20loss%20as,it%20hoped%20to%20turn%20a%20profit%20this%20year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Kuznetsov, Alexander. (2023, May 6). S&amp;P 500 Companies Price Dynamics. </a:t>
            </a:r>
            <a:r>
              <a:rPr lang="en-US" sz="2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www.kaggle.com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on May 21, 2023 from </a:t>
            </a:r>
            <a:r>
              <a:rPr lang="en-US" sz="2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https://www.kaggle.com/datasets/alexanderkuznetsovow/s-and-p-500-companies-price-dynamics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Bouwer, Jaap,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Krishman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Vik, Saxon, Steve, </a:t>
            </a: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Trufft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, Caroline. (2022, March 31). </a:t>
            </a:r>
            <a:r>
              <a:rPr lang="en-US" sz="2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www.mckinsey.com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Taking stock of the pandemic’s impact on global aviation. Retrieved on May 21, 2023 from </a:t>
            </a:r>
            <a:r>
              <a:rPr lang="en-US" sz="2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https://www.mckinsey.com/industries/travel-logistics-and-infrastructure/our-insights/taking-stock-of-the-pandemics-impact-on-global-aviation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indent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n.a.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(2022, July 29). Here’s Why American Airlines Stock Has Shed More Than 50% Since Late 2018. </a:t>
            </a:r>
            <a:r>
              <a:rPr lang="en-US" sz="2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10"/>
              </a:rPr>
              <a:t>www.forbes.com</a:t>
            </a:r>
            <a:r>
              <a:rPr lang="en-US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Retrieved on May 21, 2023 from https://www.forbes.com/sites/greatspeculations/2022/07/29/heres-why-american-airlines-stock-has-shed-more-than-50-since-late-2018/?sh=139a129c5a31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85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8493</TotalTime>
  <Words>495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Week 4 Assignment MSDS670 </vt:lpstr>
      <vt:lpstr>Stock Price Change During Covid 19 Pandemic</vt:lpstr>
      <vt:lpstr>Stock Price% Chance During Covid 19 Pandemic</vt:lpstr>
      <vt:lpstr>American Airlines</vt:lpstr>
      <vt:lpstr>Analysis/Conclusion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4 Assignment MSDS670 </dc:title>
  <dc:creator>nmolliconi@outlook.com</dc:creator>
  <cp:lastModifiedBy>nmolliconi@outlook.com</cp:lastModifiedBy>
  <cp:revision>16</cp:revision>
  <dcterms:created xsi:type="dcterms:W3CDTF">2023-05-20T15:07:49Z</dcterms:created>
  <dcterms:modified xsi:type="dcterms:W3CDTF">2023-05-27T19:09:55Z</dcterms:modified>
</cp:coreProperties>
</file>

<file path=docProps/thumbnail.jpeg>
</file>